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488" r:id="rId4"/>
    <p:sldId id="483" r:id="rId5"/>
    <p:sldId id="262" r:id="rId6"/>
    <p:sldId id="485" r:id="rId7"/>
    <p:sldId id="537" r:id="rId8"/>
    <p:sldId id="484" r:id="rId9"/>
    <p:sldId id="486" r:id="rId10"/>
    <p:sldId id="261" r:id="rId11"/>
    <p:sldId id="535" r:id="rId12"/>
    <p:sldId id="538" r:id="rId13"/>
    <p:sldId id="492" r:id="rId14"/>
    <p:sldId id="510" r:id="rId15"/>
    <p:sldId id="536" r:id="rId16"/>
    <p:sldId id="454" r:id="rId17"/>
    <p:sldId id="539" r:id="rId18"/>
    <p:sldId id="260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/>
    <p:restoredTop sz="94690"/>
  </p:normalViewPr>
  <p:slideViewPr>
    <p:cSldViewPr snapToGrid="0">
      <p:cViewPr varScale="1">
        <p:scale>
          <a:sx n="119" d="100"/>
          <a:sy n="119" d="100"/>
        </p:scale>
        <p:origin x="3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366294-0F43-2A47-BE8F-FDF800C408C4}" type="doc">
      <dgm:prSet loTypeId="urn:microsoft.com/office/officeart/2005/8/layout/matrix3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923A398-F21C-C441-8544-406E08B2C308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8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Родное слово</a:t>
          </a:r>
        </a:p>
      </dgm:t>
    </dgm:pt>
    <dgm:pt modelId="{E715E96D-E75F-744C-BB59-C40395B1A1CD}" type="parTrans" cxnId="{7C04092E-6652-E243-8351-B04CFF6BA320}">
      <dgm:prSet/>
      <dgm:spPr/>
      <dgm:t>
        <a:bodyPr/>
        <a:lstStyle/>
        <a:p>
          <a:endParaRPr lang="ru-RU"/>
        </a:p>
      </dgm:t>
    </dgm:pt>
    <dgm:pt modelId="{3E920047-416D-3D49-9792-AF379BE9BC66}" type="sibTrans" cxnId="{7C04092E-6652-E243-8351-B04CFF6BA320}">
      <dgm:prSet/>
      <dgm:spPr/>
      <dgm:t>
        <a:bodyPr/>
        <a:lstStyle/>
        <a:p>
          <a:endParaRPr lang="ru-RU"/>
        </a:p>
      </dgm:t>
    </dgm:pt>
    <dgm:pt modelId="{8B83D584-0B4A-5844-8BEF-5DFE6E07E074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отражают особенности национального мироощущения </a:t>
          </a:r>
          <a:endParaRPr lang="ru-RU" sz="2400" b="1" spc="-70" baseline="0" dirty="0"/>
        </a:p>
      </dgm:t>
    </dgm:pt>
    <dgm:pt modelId="{A313D7E7-8E57-B640-A27C-E3F3D2F104CA}" type="parTrans" cxnId="{5E99039C-85A8-3045-8B1F-06F09F247443}">
      <dgm:prSet/>
      <dgm:spPr/>
      <dgm:t>
        <a:bodyPr/>
        <a:lstStyle/>
        <a:p>
          <a:endParaRPr lang="ru-RU"/>
        </a:p>
      </dgm:t>
    </dgm:pt>
    <dgm:pt modelId="{300E2A5B-85FD-884A-B633-A8D5614240B0}" type="sibTrans" cxnId="{5E99039C-85A8-3045-8B1F-06F09F247443}">
      <dgm:prSet/>
      <dgm:spPr/>
      <dgm:t>
        <a:bodyPr/>
        <a:lstStyle/>
        <a:p>
          <a:endParaRPr lang="ru-RU"/>
        </a:p>
      </dgm:t>
    </dgm:pt>
    <dgm:pt modelId="{ABA01E7B-C163-0741-8921-C763349949C4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Воспитывающий потенциал языка и художественного текста</a:t>
          </a:r>
        </a:p>
      </dgm:t>
    </dgm:pt>
    <dgm:pt modelId="{39DB850B-332F-3B4B-9208-0B3C37045301}" type="parTrans" cxnId="{8388CB9D-4B12-5041-8156-4FCA5A15E041}">
      <dgm:prSet/>
      <dgm:spPr/>
      <dgm:t>
        <a:bodyPr/>
        <a:lstStyle/>
        <a:p>
          <a:endParaRPr lang="ru-RU"/>
        </a:p>
      </dgm:t>
    </dgm:pt>
    <dgm:pt modelId="{1609AD19-0E74-3A4E-AEDB-C09489F45137}" type="sibTrans" cxnId="{8388CB9D-4B12-5041-8156-4FCA5A15E041}">
      <dgm:prSet/>
      <dgm:spPr/>
      <dgm:t>
        <a:bodyPr/>
        <a:lstStyle/>
        <a:p>
          <a:endParaRPr lang="ru-RU"/>
        </a:p>
      </dgm:t>
    </dgm:pt>
    <dgm:pt modelId="{D516CC74-02BB-2243-8423-A92F3A86C950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</dgm:pt>
    <dgm:pt modelId="{265C1EE6-AA22-4D43-A00E-7A5B870BEF57}" type="parTrans" cxnId="{ECF56EAC-D8CC-B844-BA22-EC6918980EAF}">
      <dgm:prSet/>
      <dgm:spPr/>
      <dgm:t>
        <a:bodyPr/>
        <a:lstStyle/>
        <a:p>
          <a:endParaRPr lang="ru-RU"/>
        </a:p>
      </dgm:t>
    </dgm:pt>
    <dgm:pt modelId="{905F8593-8070-2B4B-9835-B956D5B4AB9A}" type="sibTrans" cxnId="{ECF56EAC-D8CC-B844-BA22-EC6918980EAF}">
      <dgm:prSet/>
      <dgm:spPr/>
      <dgm:t>
        <a:bodyPr/>
        <a:lstStyle/>
        <a:p>
          <a:endParaRPr lang="ru-RU"/>
        </a:p>
      </dgm:t>
    </dgm:pt>
    <dgm:pt modelId="{B3B1F539-A027-FF41-AA27-84BACA474539}">
      <dgm:prSet/>
      <dgm:spPr/>
      <dgm:t>
        <a:bodyPr/>
        <a:lstStyle/>
        <a:p>
          <a:endParaRPr lang="ru-RU" dirty="0"/>
        </a:p>
      </dgm:t>
    </dgm:pt>
    <dgm:pt modelId="{C7E63AF7-99CC-2244-A1CF-B4AA75E1D06A}" type="parTrans" cxnId="{DF64EC4A-31E9-854F-9F8A-EF31B6490FE9}">
      <dgm:prSet/>
      <dgm:spPr/>
      <dgm:t>
        <a:bodyPr/>
        <a:lstStyle/>
        <a:p>
          <a:endParaRPr lang="ru-RU"/>
        </a:p>
      </dgm:t>
    </dgm:pt>
    <dgm:pt modelId="{CE9739F2-2E2C-6E49-9877-B52CE8C59AF2}" type="sibTrans" cxnId="{DF64EC4A-31E9-854F-9F8A-EF31B6490FE9}">
      <dgm:prSet/>
      <dgm:spPr/>
      <dgm:t>
        <a:bodyPr/>
        <a:lstStyle/>
        <a:p>
          <a:endParaRPr lang="ru-RU"/>
        </a:p>
      </dgm:t>
    </dgm:pt>
    <dgm:pt modelId="{9AAB68FE-EE77-B543-A438-6ABCAFF6255D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Художественность и </a:t>
          </a:r>
          <a:r>
            <a:rPr lang="ru-RU" sz="24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прецедентность</a:t>
          </a:r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 текста</a:t>
          </a:r>
        </a:p>
      </dgm:t>
    </dgm:pt>
    <dgm:pt modelId="{2336F94F-5FC7-6147-84FD-213E4CCB2C60}" type="parTrans" cxnId="{70073284-EF5E-874E-BD78-79F5475EA48A}">
      <dgm:prSet/>
      <dgm:spPr/>
    </dgm:pt>
    <dgm:pt modelId="{EA9AFF05-AF7B-8E44-89ED-2D502AD4F125}" type="sibTrans" cxnId="{70073284-EF5E-874E-BD78-79F5475EA48A}">
      <dgm:prSet/>
      <dgm:spPr/>
    </dgm:pt>
    <dgm:pt modelId="{4FFF2493-F154-3048-BEC2-0930B69C6E8B}" type="pres">
      <dgm:prSet presAssocID="{96366294-0F43-2A47-BE8F-FDF800C408C4}" presName="matrix" presStyleCnt="0">
        <dgm:presLayoutVars>
          <dgm:chMax val="1"/>
          <dgm:dir/>
          <dgm:resizeHandles val="exact"/>
        </dgm:presLayoutVars>
      </dgm:prSet>
      <dgm:spPr/>
    </dgm:pt>
    <dgm:pt modelId="{68A872BE-0FFC-8E46-BE1D-974ECEC7E348}" type="pres">
      <dgm:prSet presAssocID="{96366294-0F43-2A47-BE8F-FDF800C408C4}" presName="diamond" presStyleLbl="bgShp" presStyleIdx="0" presStyleCnt="1"/>
      <dgm:spPr/>
    </dgm:pt>
    <dgm:pt modelId="{6B3F9717-330E-AA44-A667-63A3C6C402AB}" type="pres">
      <dgm:prSet presAssocID="{96366294-0F43-2A47-BE8F-FDF800C408C4}" presName="quad1" presStyleLbl="node1" presStyleIdx="0" presStyleCnt="4" custScaleX="203951" custLinFactNeighborX="-51670">
        <dgm:presLayoutVars>
          <dgm:chMax val="0"/>
          <dgm:chPref val="0"/>
          <dgm:bulletEnabled val="1"/>
        </dgm:presLayoutVars>
      </dgm:prSet>
      <dgm:spPr/>
    </dgm:pt>
    <dgm:pt modelId="{329251C6-8346-A14E-B707-12B34D4F790A}" type="pres">
      <dgm:prSet presAssocID="{96366294-0F43-2A47-BE8F-FDF800C408C4}" presName="quad2" presStyleLbl="node1" presStyleIdx="1" presStyleCnt="4" custScaleX="203951" custLinFactNeighborX="51670">
        <dgm:presLayoutVars>
          <dgm:chMax val="0"/>
          <dgm:chPref val="0"/>
          <dgm:bulletEnabled val="1"/>
        </dgm:presLayoutVars>
      </dgm:prSet>
      <dgm:spPr/>
    </dgm:pt>
    <dgm:pt modelId="{9B9BF8C3-A4A3-8243-AED4-6DB2A16AA805}" type="pres">
      <dgm:prSet presAssocID="{96366294-0F43-2A47-BE8F-FDF800C408C4}" presName="quad3" presStyleLbl="node1" presStyleIdx="2" presStyleCnt="4" custScaleX="203951" custLinFactNeighborX="-51216" custLinFactNeighborY="-180">
        <dgm:presLayoutVars>
          <dgm:chMax val="0"/>
          <dgm:chPref val="0"/>
          <dgm:bulletEnabled val="1"/>
        </dgm:presLayoutVars>
      </dgm:prSet>
      <dgm:spPr/>
    </dgm:pt>
    <dgm:pt modelId="{E03EB4A0-A482-4A41-900D-8CEEB0DC1D37}" type="pres">
      <dgm:prSet presAssocID="{96366294-0F43-2A47-BE8F-FDF800C408C4}" presName="quad4" presStyleLbl="node1" presStyleIdx="3" presStyleCnt="4" custScaleX="203951" custLinFactNeighborX="52893">
        <dgm:presLayoutVars>
          <dgm:chMax val="0"/>
          <dgm:chPref val="0"/>
          <dgm:bulletEnabled val="1"/>
        </dgm:presLayoutVars>
      </dgm:prSet>
      <dgm:spPr/>
    </dgm:pt>
  </dgm:ptLst>
  <dgm:cxnLst>
    <dgm:cxn modelId="{7C04092E-6652-E243-8351-B04CFF6BA320}" srcId="{96366294-0F43-2A47-BE8F-FDF800C408C4}" destId="{A923A398-F21C-C441-8544-406E08B2C308}" srcOrd="0" destOrd="0" parTransId="{E715E96D-E75F-744C-BB59-C40395B1A1CD}" sibTransId="{3E920047-416D-3D49-9792-AF379BE9BC66}"/>
    <dgm:cxn modelId="{DF64EC4A-31E9-854F-9F8A-EF31B6490FE9}" srcId="{96366294-0F43-2A47-BE8F-FDF800C408C4}" destId="{B3B1F539-A027-FF41-AA27-84BACA474539}" srcOrd="5" destOrd="0" parTransId="{C7E63AF7-99CC-2244-A1CF-B4AA75E1D06A}" sibTransId="{CE9739F2-2E2C-6E49-9877-B52CE8C59AF2}"/>
    <dgm:cxn modelId="{2959575C-A66A-1340-BD2C-98502FDF03E4}" type="presOf" srcId="{A923A398-F21C-C441-8544-406E08B2C308}" destId="{6B3F9717-330E-AA44-A667-63A3C6C402AB}" srcOrd="0" destOrd="0" presId="urn:microsoft.com/office/officeart/2005/8/layout/matrix3"/>
    <dgm:cxn modelId="{70073284-EF5E-874E-BD78-79F5475EA48A}" srcId="{96366294-0F43-2A47-BE8F-FDF800C408C4}" destId="{9AAB68FE-EE77-B543-A438-6ABCAFF6255D}" srcOrd="1" destOrd="0" parTransId="{2336F94F-5FC7-6147-84FD-213E4CCB2C60}" sibTransId="{EA9AFF05-AF7B-8E44-89ED-2D502AD4F125}"/>
    <dgm:cxn modelId="{6CD7EA8E-F456-994C-98C8-518C0068E71C}" type="presOf" srcId="{ABA01E7B-C163-0741-8921-C763349949C4}" destId="{E03EB4A0-A482-4A41-900D-8CEEB0DC1D37}" srcOrd="0" destOrd="0" presId="urn:microsoft.com/office/officeart/2005/8/layout/matrix3"/>
    <dgm:cxn modelId="{5E99039C-85A8-3045-8B1F-06F09F247443}" srcId="{96366294-0F43-2A47-BE8F-FDF800C408C4}" destId="{8B83D584-0B4A-5844-8BEF-5DFE6E07E074}" srcOrd="2" destOrd="0" parTransId="{A313D7E7-8E57-B640-A27C-E3F3D2F104CA}" sibTransId="{300E2A5B-85FD-884A-B633-A8D5614240B0}"/>
    <dgm:cxn modelId="{EABB749D-026D-D04B-B211-C89A51183365}" type="presOf" srcId="{96366294-0F43-2A47-BE8F-FDF800C408C4}" destId="{4FFF2493-F154-3048-BEC2-0930B69C6E8B}" srcOrd="0" destOrd="0" presId="urn:microsoft.com/office/officeart/2005/8/layout/matrix3"/>
    <dgm:cxn modelId="{8388CB9D-4B12-5041-8156-4FCA5A15E041}" srcId="{96366294-0F43-2A47-BE8F-FDF800C408C4}" destId="{ABA01E7B-C163-0741-8921-C763349949C4}" srcOrd="3" destOrd="0" parTransId="{39DB850B-332F-3B4B-9208-0B3C37045301}" sibTransId="{1609AD19-0E74-3A4E-AEDB-C09489F45137}"/>
    <dgm:cxn modelId="{7FF427AB-7D1F-9245-87C4-BBCD36CB7957}" type="presOf" srcId="{9AAB68FE-EE77-B543-A438-6ABCAFF6255D}" destId="{329251C6-8346-A14E-B707-12B34D4F790A}" srcOrd="0" destOrd="0" presId="urn:microsoft.com/office/officeart/2005/8/layout/matrix3"/>
    <dgm:cxn modelId="{ECF56EAC-D8CC-B844-BA22-EC6918980EAF}" srcId="{96366294-0F43-2A47-BE8F-FDF800C408C4}" destId="{D516CC74-02BB-2243-8423-A92F3A86C950}" srcOrd="4" destOrd="0" parTransId="{265C1EE6-AA22-4D43-A00E-7A5B870BEF57}" sibTransId="{905F8593-8070-2B4B-9835-B956D5B4AB9A}"/>
    <dgm:cxn modelId="{87FF30AD-32C3-A245-810A-41F9978C9AF9}" type="presOf" srcId="{8B83D584-0B4A-5844-8BEF-5DFE6E07E074}" destId="{9B9BF8C3-A4A3-8243-AED4-6DB2A16AA805}" srcOrd="0" destOrd="0" presId="urn:microsoft.com/office/officeart/2005/8/layout/matrix3"/>
    <dgm:cxn modelId="{318EFA98-E432-A944-8311-51498B921D2E}" type="presParOf" srcId="{4FFF2493-F154-3048-BEC2-0930B69C6E8B}" destId="{68A872BE-0FFC-8E46-BE1D-974ECEC7E348}" srcOrd="0" destOrd="0" presId="urn:microsoft.com/office/officeart/2005/8/layout/matrix3"/>
    <dgm:cxn modelId="{D3B128E5-FB20-8A45-93E7-DE3C52F16AA3}" type="presParOf" srcId="{4FFF2493-F154-3048-BEC2-0930B69C6E8B}" destId="{6B3F9717-330E-AA44-A667-63A3C6C402AB}" srcOrd="1" destOrd="0" presId="urn:microsoft.com/office/officeart/2005/8/layout/matrix3"/>
    <dgm:cxn modelId="{68CDBEEB-2E0C-EA47-A594-BB2ECB9C0CF4}" type="presParOf" srcId="{4FFF2493-F154-3048-BEC2-0930B69C6E8B}" destId="{329251C6-8346-A14E-B707-12B34D4F790A}" srcOrd="2" destOrd="0" presId="urn:microsoft.com/office/officeart/2005/8/layout/matrix3"/>
    <dgm:cxn modelId="{9DCE0FDE-CB67-034B-BF1D-E6102C1DBE4F}" type="presParOf" srcId="{4FFF2493-F154-3048-BEC2-0930B69C6E8B}" destId="{9B9BF8C3-A4A3-8243-AED4-6DB2A16AA805}" srcOrd="3" destOrd="0" presId="urn:microsoft.com/office/officeart/2005/8/layout/matrix3"/>
    <dgm:cxn modelId="{2C8BA30A-F5E7-1A47-BA86-F390533096BA}" type="presParOf" srcId="{4FFF2493-F154-3048-BEC2-0930B69C6E8B}" destId="{E03EB4A0-A482-4A41-900D-8CEEB0DC1D37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A872BE-0FFC-8E46-BE1D-974ECEC7E348}">
      <dsp:nvSpPr>
        <dsp:cNvPr id="0" name=""/>
        <dsp:cNvSpPr/>
      </dsp:nvSpPr>
      <dsp:spPr>
        <a:xfrm>
          <a:off x="1851818" y="0"/>
          <a:ext cx="4525963" cy="4525963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3F9717-330E-AA44-A667-63A3C6C402AB}">
      <dsp:nvSpPr>
        <dsp:cNvPr id="0" name=""/>
        <dsp:cNvSpPr/>
      </dsp:nvSpPr>
      <dsp:spPr>
        <a:xfrm>
          <a:off x="452311" y="429966"/>
          <a:ext cx="3599991" cy="1765125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Родное слово</a:t>
          </a:r>
        </a:p>
      </dsp:txBody>
      <dsp:txXfrm>
        <a:off x="538477" y="516132"/>
        <a:ext cx="3427659" cy="1592793"/>
      </dsp:txXfrm>
    </dsp:sp>
    <dsp:sp modelId="{329251C6-8346-A14E-B707-12B34D4F790A}">
      <dsp:nvSpPr>
        <dsp:cNvPr id="0" name=""/>
        <dsp:cNvSpPr/>
      </dsp:nvSpPr>
      <dsp:spPr>
        <a:xfrm>
          <a:off x="4177296" y="429966"/>
          <a:ext cx="3599991" cy="1765125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Художественность и </a:t>
          </a:r>
          <a:r>
            <a:rPr lang="ru-RU" sz="24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прецедентность</a:t>
          </a: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текста</a:t>
          </a:r>
        </a:p>
      </dsp:txBody>
      <dsp:txXfrm>
        <a:off x="4263462" y="516132"/>
        <a:ext cx="3427659" cy="1592793"/>
      </dsp:txXfrm>
    </dsp:sp>
    <dsp:sp modelId="{9B9BF8C3-A4A3-8243-AED4-6DB2A16AA805}">
      <dsp:nvSpPr>
        <dsp:cNvPr id="0" name=""/>
        <dsp:cNvSpPr/>
      </dsp:nvSpPr>
      <dsp:spPr>
        <a:xfrm>
          <a:off x="460325" y="2327693"/>
          <a:ext cx="3599991" cy="1765125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отражают особенности национального мироощущения </a:t>
          </a:r>
          <a:endParaRPr lang="ru-RU" sz="2400" b="1" kern="1200" spc="-70" baseline="0" dirty="0"/>
        </a:p>
      </dsp:txBody>
      <dsp:txXfrm>
        <a:off x="546491" y="2413859"/>
        <a:ext cx="3427659" cy="1592793"/>
      </dsp:txXfrm>
    </dsp:sp>
    <dsp:sp modelId="{E03EB4A0-A482-4A41-900D-8CEEB0DC1D37}">
      <dsp:nvSpPr>
        <dsp:cNvPr id="0" name=""/>
        <dsp:cNvSpPr/>
      </dsp:nvSpPr>
      <dsp:spPr>
        <a:xfrm>
          <a:off x="4198884" y="2330870"/>
          <a:ext cx="3599991" cy="1765125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Воспитывающий потенциал языка и художественного текста</a:t>
          </a:r>
        </a:p>
      </dsp:txBody>
      <dsp:txXfrm>
        <a:off x="4285050" y="2417036"/>
        <a:ext cx="3427659" cy="15927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000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9E45C4D5-B6E6-4334-AF91-F9D8075D6BDE}" type="datetimeFigureOut">
              <a:rPr lang="en-US" smtClean="0"/>
              <a:t>4/19/26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D51EF66C-DC54-4945-9987-BB818ADF2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415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6.pn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51791" y="2235200"/>
            <a:ext cx="11205103" cy="2387600"/>
          </a:xfrm>
        </p:spPr>
        <p:txBody>
          <a:bodyPr>
            <a:normAutofit/>
          </a:bodyPr>
          <a:lstStyle/>
          <a:p>
            <a:pPr algn="ctr"/>
            <a:r>
              <a:rPr lang="ru-RU" sz="3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Изучение родного языка и родной литературы </a:t>
            </a:r>
            <a:br>
              <a:rPr lang="ru-RU" sz="3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поликультурной образовательной среде как путь развития диалога и единства народов России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5400" b="1" dirty="0">
              <a:latin typeface="Bounded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24000" y="4121191"/>
            <a:ext cx="9144000" cy="165576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Ядровская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Елена Робертовна, доктор педагогических наук, профессор кафедры образовательных технологий в филологии ФГБОУ ВО «Российский государственный педагогический университета им. А.И. Герцена»,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директор АНО ЦДПО – «АЛЬФА-ДИАЛОГ»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384078" y="505610"/>
            <a:ext cx="8340373" cy="12048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Полиэтническая среда в образовательной среде– возможность поликультурного диалога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ученика, учителя, родителя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1057835" y="2687180"/>
            <a:ext cx="10076329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Всероссийского социально значимого проекта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диалога народов России»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2017 – 2026 гг.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«Альфа-Диалог». Санкт-Петербург</a:t>
            </a:r>
          </a:p>
        </p:txBody>
      </p:sp>
    </p:spTree>
    <p:extLst>
      <p:ext uri="{BB962C8B-B14F-4D97-AF65-F5344CB8AC3E}">
        <p14:creationId xmlns:p14="http://schemas.microsoft.com/office/powerpoint/2010/main" val="5724269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FD3D48-CBE8-9CC2-8F42-8B6B55962E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42" t="9175" r="4758" b="5233"/>
          <a:stretch/>
        </p:blipFill>
        <p:spPr>
          <a:xfrm>
            <a:off x="0" y="256103"/>
            <a:ext cx="12192000" cy="6345794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18634" y="773127"/>
            <a:ext cx="4208980" cy="1655762"/>
          </a:xfrm>
        </p:spPr>
        <p:txBody>
          <a:bodyPr>
            <a:normAutofit/>
          </a:bodyPr>
          <a:lstStyle/>
          <a:p>
            <a:endParaRPr lang="ru-RU" sz="2500" dirty="0"/>
          </a:p>
          <a:p>
            <a:r>
              <a:rPr lang="en-US" sz="2500" dirty="0"/>
              <a:t>http://</a:t>
            </a:r>
            <a:r>
              <a:rPr lang="en-US" sz="2500" dirty="0" err="1"/>
              <a:t>alfadialog.tilda.ws</a:t>
            </a:r>
            <a:r>
              <a:rPr lang="en-US" sz="2500" dirty="0"/>
              <a:t>/</a:t>
            </a:r>
            <a:endParaRPr lang="ru-RU" sz="25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58AEFE8-201B-8727-D86B-9359947D4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349" y="2003218"/>
            <a:ext cx="1919853" cy="191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863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47426" y="151523"/>
            <a:ext cx="8340373" cy="12048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 ДИАЛОГА НАРОДОВ РОССИИ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164951" y="1367137"/>
            <a:ext cx="10076329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Всероссийского социально значимого проекта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диалога народов России»: 2017 – 2026 гг.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«Альфа-Диалог». Санкт-Петербург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4BFDB6-3607-04A7-EAF3-2535F73ED9A5}"/>
              </a:ext>
            </a:extLst>
          </p:cNvPr>
          <p:cNvSpPr txBox="1"/>
          <p:nvPr/>
        </p:nvSpPr>
        <p:spPr>
          <a:xfrm>
            <a:off x="319144" y="2694634"/>
            <a:ext cx="11553712" cy="2806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содержания по выстраиванию межнационального диалога – 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«Родной язык» и «Литература народов России», что обусловлено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словоцентричностью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русской культуры, которая оказала значительное влияние на становление и развитие литературы и культуры в целом народов нашей страны</a:t>
            </a:r>
          </a:p>
          <a:p>
            <a:pPr algn="just">
              <a:lnSpc>
                <a:spcPct val="150000"/>
              </a:lnSpc>
            </a:pP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дети, педагоги, родители – подрастающее поколение россиян и наставники.</a:t>
            </a:r>
          </a:p>
          <a:p>
            <a:pPr algn="just">
              <a:lnSpc>
                <a:spcPct val="150000"/>
              </a:lnSpc>
            </a:pP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деятельности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школа: система обучения и наставничества</a:t>
            </a:r>
          </a:p>
        </p:txBody>
      </p:sp>
    </p:spTree>
    <p:extLst>
      <p:ext uri="{BB962C8B-B14F-4D97-AF65-F5344CB8AC3E}">
        <p14:creationId xmlns:p14="http://schemas.microsoft.com/office/powerpoint/2010/main" val="27964121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Объект 6"/>
          <p:cNvPicPr/>
          <p:nvPr/>
        </p:nvPicPr>
        <p:blipFill>
          <a:blip r:embed="rId2"/>
          <a:stretch/>
        </p:blipFill>
        <p:spPr>
          <a:xfrm>
            <a:off x="277805" y="1283291"/>
            <a:ext cx="11667808" cy="4867920"/>
          </a:xfrm>
          <a:prstGeom prst="rect">
            <a:avLst/>
          </a:prstGeom>
          <a:ln>
            <a:noFill/>
          </a:ln>
        </p:spPr>
      </p:pic>
      <p:sp>
        <p:nvSpPr>
          <p:cNvPr id="202" name="CustomShape 1"/>
          <p:cNvSpPr/>
          <p:nvPr/>
        </p:nvSpPr>
        <p:spPr>
          <a:xfrm>
            <a:off x="612849" y="4708256"/>
            <a:ext cx="10997720" cy="173290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3"/>
          <a:lstStyle/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Амурская обл.</a:t>
            </a: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Воронежская обл.</a:t>
            </a:r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dirty="0">
                <a:solidFill>
                  <a:srgbClr val="000000"/>
                </a:solidFill>
                <a:latin typeface="PT Serif"/>
              </a:rPr>
              <a:t>Донецкая Республика</a:t>
            </a: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Красноярский край</a:t>
            </a: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Ленинградская обл.</a:t>
            </a:r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dirty="0">
                <a:solidFill>
                  <a:srgbClr val="000000"/>
                </a:solidFill>
                <a:latin typeface="PT Serif"/>
              </a:rPr>
              <a:t>Луганская Народная Республика</a:t>
            </a:r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dirty="0">
                <a:solidFill>
                  <a:srgbClr val="000000"/>
                </a:solidFill>
                <a:latin typeface="PT Serif"/>
              </a:rPr>
              <a:t>Москва</a:t>
            </a: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Московская обл.</a:t>
            </a: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Нижегородская обл.</a:t>
            </a:r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Пермский край</a:t>
            </a:r>
          </a:p>
          <a:p>
            <a:pPr>
              <a:lnSpc>
                <a:spcPct val="100000"/>
              </a:lnSpc>
              <a:buFont typeface="Arial"/>
              <a:buChar char="•"/>
            </a:pP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Респ</a:t>
            </a:r>
            <a:r>
              <a:rPr lang="ru-RU" sz="1400" dirty="0">
                <a:solidFill>
                  <a:srgbClr val="000000"/>
                </a:solidFill>
                <a:latin typeface="PT Serif"/>
              </a:rPr>
              <a:t>ублика</a:t>
            </a: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 Башкортостан</a:t>
            </a: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Респ</a:t>
            </a:r>
            <a:r>
              <a:rPr lang="ru-RU" sz="1400" dirty="0">
                <a:solidFill>
                  <a:srgbClr val="000000"/>
                </a:solidFill>
                <a:latin typeface="PT Serif"/>
              </a:rPr>
              <a:t>ублика</a:t>
            </a: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 Дагестан</a:t>
            </a:r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dirty="0">
                <a:solidFill>
                  <a:srgbClr val="000000"/>
                </a:solidFill>
                <a:latin typeface="PT Serif"/>
              </a:rPr>
              <a:t>Республика Калмыкия</a:t>
            </a: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Респ</a:t>
            </a:r>
            <a:r>
              <a:rPr lang="ru-RU" sz="1400" dirty="0">
                <a:solidFill>
                  <a:srgbClr val="000000"/>
                </a:solidFill>
                <a:latin typeface="PT Serif"/>
              </a:rPr>
              <a:t>ублика </a:t>
            </a: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Крым</a:t>
            </a: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Респ</a:t>
            </a:r>
            <a:r>
              <a:rPr lang="ru-RU" sz="1400" dirty="0">
                <a:solidFill>
                  <a:srgbClr val="000000"/>
                </a:solidFill>
                <a:latin typeface="PT Serif"/>
              </a:rPr>
              <a:t>ублика</a:t>
            </a: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 Марий Эл</a:t>
            </a: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 err="1">
                <a:solidFill>
                  <a:srgbClr val="000000"/>
                </a:solidFill>
                <a:latin typeface="PT Serif"/>
              </a:rPr>
              <a:t>Респ</a:t>
            </a: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. Татарстан</a:t>
            </a: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Саратовская обл.</a:t>
            </a: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Тамбовская обл.</a:t>
            </a: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Томская обл.</a:t>
            </a:r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dirty="0">
                <a:solidFill>
                  <a:srgbClr val="000000"/>
                </a:solidFill>
                <a:latin typeface="PT Serif"/>
              </a:rPr>
              <a:t>Тюменская область</a:t>
            </a: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Удмуртская Респ</a:t>
            </a:r>
            <a:r>
              <a:rPr lang="ru-RU" sz="1400" dirty="0">
                <a:solidFill>
                  <a:srgbClr val="000000"/>
                </a:solidFill>
                <a:latin typeface="PT Serif"/>
              </a:rPr>
              <a:t>ублика</a:t>
            </a: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Челябинская обл.</a:t>
            </a: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Чувашская Республика.</a:t>
            </a:r>
            <a:endParaRPr sz="1400" dirty="0"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1400" strike="noStrike" dirty="0">
                <a:solidFill>
                  <a:srgbClr val="000000"/>
                </a:solidFill>
                <a:latin typeface="PT Serif"/>
              </a:rPr>
              <a:t>Чукотский АО и другие</a:t>
            </a:r>
            <a:endParaRPr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239AE4-7770-EDB8-374B-C0F97D55FFA7}"/>
              </a:ext>
            </a:extLst>
          </p:cNvPr>
          <p:cNvSpPr txBox="1"/>
          <p:nvPr/>
        </p:nvSpPr>
        <p:spPr>
          <a:xfrm>
            <a:off x="1990164" y="522123"/>
            <a:ext cx="9342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Участники проекта «Школа диалога народов России» – представители более 50 регионов РФ</a:t>
            </a:r>
          </a:p>
        </p:txBody>
      </p:sp>
    </p:spTree>
    <p:extLst>
      <p:ext uri="{BB962C8B-B14F-4D97-AF65-F5344CB8AC3E}">
        <p14:creationId xmlns:p14="http://schemas.microsoft.com/office/powerpoint/2010/main" val="287053799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Picture 2"/>
          <p:cNvPicPr/>
          <p:nvPr/>
        </p:nvPicPr>
        <p:blipFill>
          <a:blip r:embed="rId2"/>
          <a:stretch/>
        </p:blipFill>
        <p:spPr>
          <a:xfrm>
            <a:off x="720763" y="763793"/>
            <a:ext cx="5809129" cy="3905027"/>
          </a:xfrm>
          <a:prstGeom prst="rect">
            <a:avLst/>
          </a:prstGeom>
          <a:ln>
            <a:noFill/>
          </a:ln>
        </p:spPr>
      </p:pic>
      <p:sp>
        <p:nvSpPr>
          <p:cNvPr id="252" name="CustomShape 1"/>
          <p:cNvSpPr/>
          <p:nvPr/>
        </p:nvSpPr>
        <p:spPr>
          <a:xfrm>
            <a:off x="720763" y="4915098"/>
            <a:ext cx="6228678" cy="36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000" strike="noStrik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учащихся 2 класса школы № 242 </a:t>
            </a:r>
          </a:p>
          <a:p>
            <a:pPr algn="ctr">
              <a:lnSpc>
                <a:spcPct val="100000"/>
              </a:lnSpc>
            </a:pPr>
            <a:r>
              <a:rPr lang="ru-RU" sz="2000" strike="noStrik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(Санкт-Петербург)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802D13-6E59-A039-334C-438B9FA25D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6748" y="345195"/>
            <a:ext cx="4017418" cy="52692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4398F1-A474-F02B-D3CF-ACCC650158CC}"/>
              </a:ext>
            </a:extLst>
          </p:cNvPr>
          <p:cNvSpPr txBox="1"/>
          <p:nvPr/>
        </p:nvSpPr>
        <p:spPr>
          <a:xfrm>
            <a:off x="7116748" y="5651031"/>
            <a:ext cx="430117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Журавли. Памятник братьям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Газдановым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Скульптор С.П. Санакоев.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b="0" i="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Дзуарикау, Северная Осетия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16989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/>
          <a:srcRect t="21921" b="2192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187621" y="279848"/>
            <a:ext cx="1809308" cy="210607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74032" y="514517"/>
            <a:ext cx="1140274" cy="69574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76940" y="6218799"/>
            <a:ext cx="565678" cy="56567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3578088" y="6054824"/>
            <a:ext cx="652369" cy="652369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861073" y="664887"/>
            <a:ext cx="8296696" cy="8351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28"/>
              </a:lnSpc>
            </a:pPr>
            <a:r>
              <a:rPr lang="ru-RU" sz="2400" dirty="0">
                <a:solidFill>
                  <a:srgbClr val="1313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</a:t>
            </a:r>
            <a:r>
              <a:rPr lang="en-US" sz="2400" dirty="0">
                <a:solidFill>
                  <a:srgbClr val="1313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ЗНАЧИМЫЙ ПРОЕКТ </a:t>
            </a:r>
            <a:endParaRPr lang="ru-RU" sz="2400" dirty="0">
              <a:solidFill>
                <a:srgbClr val="1313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3428"/>
              </a:lnSpc>
            </a:pPr>
            <a:r>
              <a:rPr lang="en-US" sz="2400" dirty="0">
                <a:solidFill>
                  <a:srgbClr val="1313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«ГОЛОС РОССИИ: РОДНАЯ ПОЭЗИЯ»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578088" y="1965869"/>
            <a:ext cx="12195564" cy="8376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25"/>
              </a:lnSpc>
            </a:pPr>
            <a:r>
              <a:rPr lang="en-US" sz="1824" spc="238">
                <a:solidFill>
                  <a:srgbClr val="E95941"/>
                </a:solidFill>
                <a:latin typeface="Body Text Bold"/>
              </a:rPr>
              <a:t>ПОЭТИЧЕСКИЙ ФЛЕШМОБ</a:t>
            </a:r>
          </a:p>
          <a:p>
            <a:pPr>
              <a:lnSpc>
                <a:spcPts val="2225"/>
              </a:lnSpc>
            </a:pPr>
            <a:endParaRPr lang="en-US" sz="1824" spc="238">
              <a:solidFill>
                <a:srgbClr val="E95941"/>
              </a:solidFill>
              <a:latin typeface="Body Text Bold"/>
            </a:endParaRPr>
          </a:p>
          <a:p>
            <a:pPr>
              <a:lnSpc>
                <a:spcPts val="2225"/>
              </a:lnSpc>
            </a:pPr>
            <a:endParaRPr lang="en-US" sz="1824" spc="238">
              <a:solidFill>
                <a:srgbClr val="E95941"/>
              </a:solidFill>
              <a:latin typeface="Body Text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95071" y="2162288"/>
            <a:ext cx="3840314" cy="31983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89"/>
              </a:lnSpc>
              <a:spcBef>
                <a:spcPct val="0"/>
              </a:spcBef>
            </a:pPr>
            <a:endParaRPr lang="ru-RU" sz="2000" spc="20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sz="2400" b="1" spc="20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i="1" spc="20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Осетинская лира</a:t>
            </a:r>
            <a:r>
              <a:rPr lang="ru-RU" sz="2400" b="1" spc="20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>
              <a:spcBef>
                <a:spcPct val="0"/>
              </a:spcBef>
            </a:pPr>
            <a:r>
              <a:rPr lang="ru-RU" sz="2400" b="1" spc="20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 Хетагуров</a:t>
            </a:r>
            <a:endParaRPr lang="ru-RU" sz="2400" spc="20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endParaRPr lang="ru-RU" sz="2400" spc="20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sz="2400" spc="20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Исполняет </a:t>
            </a:r>
          </a:p>
          <a:p>
            <a:pPr>
              <a:spcBef>
                <a:spcPct val="0"/>
              </a:spcBef>
            </a:pPr>
            <a:r>
              <a:rPr lang="ru-RU" sz="2400" spc="20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Матвей </a:t>
            </a:r>
            <a:r>
              <a:rPr lang="ru-RU" sz="2400" spc="20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Бестаев</a:t>
            </a:r>
            <a:r>
              <a:rPr lang="ru-RU" sz="2400" spc="20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 города   Новороссийска </a:t>
            </a:r>
          </a:p>
          <a:p>
            <a:pPr>
              <a:spcBef>
                <a:spcPct val="0"/>
              </a:spcBef>
            </a:pPr>
            <a:r>
              <a:rPr lang="ru-RU" sz="2400" spc="20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(съемка в Северной Осетии)</a:t>
            </a:r>
            <a:endParaRPr lang="en-US" sz="2400" spc="20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30456" y="2372149"/>
            <a:ext cx="7697909" cy="4330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0553FA-15FC-4044-8AEC-91C5F930F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705D1F-34D9-4733-9BC1-3A84027812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50244" y="2290621"/>
            <a:ext cx="2025446" cy="3886341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из Респ. Бурятия: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Елаева Татьяна Алексеевна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Малыгина Арина, Елаев Даниил </a:t>
            </a:r>
          </a:p>
          <a:p>
            <a:endParaRPr lang="ru-RU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C1764B1D-AC2A-471F-B15A-2C9E933D37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0"/>
          <a:stretch/>
        </p:blipFill>
        <p:spPr bwMode="auto">
          <a:xfrm>
            <a:off x="434498" y="536842"/>
            <a:ext cx="9440037" cy="559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90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384078" y="96820"/>
            <a:ext cx="8340373" cy="12048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развития межнационального диалога на основе диалога культур: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150609" y="1301676"/>
            <a:ext cx="10259210" cy="45827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🔷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педагогического процесса не на воспитание в ученике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«толерантности», а на воспитание думающего и чувствующего, умеющего сострадать и любить, понимать и принимать Другого, человека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🔷 Глубокое проникновение учителем в родную культуру, любовь к родному слову и интерес к родной литературе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🔷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Установка педагога на не на внешние показатели воспитательного процесса, а на создание ситуации совместного с учеником поиска духовно-нравственных ценностей и смыслов в слове, поступке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проблематизация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содержания.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🔷 Стимулы: Мотивационное событие (конкурс, жизненный случай, встреча).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🔷 Создание условий, когда учащиеся начинают самостоятельно интересоваться культурой другого народа.</a:t>
            </a:r>
          </a:p>
        </p:txBody>
      </p:sp>
    </p:spTree>
    <p:extLst>
      <p:ext uri="{BB962C8B-B14F-4D97-AF65-F5344CB8AC3E}">
        <p14:creationId xmlns:p14="http://schemas.microsoft.com/office/powerpoint/2010/main" val="33511913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1241493" y="150879"/>
            <a:ext cx="7325958" cy="1128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что такое гражданин?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-899278" y="975895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Отечества достойный сын!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E58FE6-D8BB-7C9B-FAE0-778C35B5229E}"/>
              </a:ext>
            </a:extLst>
          </p:cNvPr>
          <p:cNvSpPr txBox="1"/>
          <p:nvPr/>
        </p:nvSpPr>
        <p:spPr>
          <a:xfrm>
            <a:off x="731519" y="2021960"/>
            <a:ext cx="6992471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400" i="1" dirty="0">
                <a:solidFill>
                  <a:srgbClr val="2626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i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стали гражданами мира, но перестали быть, в некоторых случаях, гражданами России</a:t>
            </a:r>
            <a:r>
              <a:rPr lang="ru-RU" sz="2400" i="1" dirty="0">
                <a:solidFill>
                  <a:srgbClr val="2626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i="1" dirty="0">
              <a:solidFill>
                <a:srgbClr val="262626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Н.М. Карамзин</a:t>
            </a: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2186A4-C015-C760-7B02-A7B58F58F16A}"/>
              </a:ext>
            </a:extLst>
          </p:cNvPr>
          <p:cNvSpPr txBox="1"/>
          <p:nvPr/>
        </p:nvSpPr>
        <p:spPr>
          <a:xfrm>
            <a:off x="731520" y="3561883"/>
            <a:ext cx="11101891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1" dirty="0">
                <a:solidFill>
                  <a:srgbClr val="3C3C3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 дни сомнений, во дни тягостных раздумий о судьбах моей родины, — ты один мне поддержка и опора, о великий, могучий, правдивый и свободный русский язык! Не будь тебя — как не впасть в отчаяние при виде всего, что совершается дома? Но нельзя верить, чтобы такой язык не был дан великому народу!</a:t>
            </a:r>
          </a:p>
          <a:p>
            <a:pPr algn="r"/>
            <a:r>
              <a:rPr lang="ru-RU" dirty="0">
                <a:solidFill>
                  <a:srgbClr val="3C3C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И.С. Тургенев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2780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51791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>
                <a:solidFill>
                  <a:srgbClr val="00339E"/>
                </a:solidFill>
                <a:latin typeface="Times New Roman" panose="02020603050405020304" pitchFamily="18" charset="0"/>
              </a:rPr>
              <a:t>Стратегический вектор российского образования – </a:t>
            </a:r>
          </a:p>
          <a:p>
            <a:pPr algn="ctr"/>
            <a:r>
              <a:rPr lang="ru-RU" sz="2800" b="1" dirty="0">
                <a:solidFill>
                  <a:srgbClr val="00339E"/>
                </a:solidFill>
                <a:latin typeface="Times New Roman" panose="02020603050405020304" pitchFamily="18" charset="0"/>
              </a:rPr>
              <a:t>духовно-нравственный, патриотический</a:t>
            </a:r>
          </a:p>
          <a:p>
            <a:pPr algn="ctr"/>
            <a:endParaRPr lang="ru-RU" sz="28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251791" y="222864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FC775B-6995-EBDA-EABA-AE83C1EDDF33}"/>
              </a:ext>
            </a:extLst>
          </p:cNvPr>
          <p:cNvSpPr txBox="1"/>
          <p:nvPr/>
        </p:nvSpPr>
        <p:spPr>
          <a:xfrm>
            <a:off x="548639" y="1680003"/>
            <a:ext cx="1086522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0" i="1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«По отношению каждого человека к своему языку можно совершенно точно судить не только о его культурном уровне, но и о его гражданской ценности»</a:t>
            </a:r>
          </a:p>
          <a:p>
            <a:r>
              <a:rPr lang="ru-RU" sz="2400" dirty="0">
                <a:solidFill>
                  <a:srgbClr val="0A0A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</a:t>
            </a:r>
            <a:r>
              <a:rPr lang="ru-RU" sz="2000" dirty="0">
                <a:solidFill>
                  <a:srgbClr val="0A0A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К.Г. Паустовский</a:t>
            </a:r>
          </a:p>
          <a:p>
            <a:endParaRPr lang="ru-RU" sz="2400" b="0" i="0" dirty="0">
              <a:solidFill>
                <a:srgbClr val="22222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0" i="1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«Для меня языки народов — как звезды на небе. Я не хотел бы, чтобы все звезды слились в одну огромную, занимающую полнеба звезду. На то есть солнце. </a:t>
            </a:r>
          </a:p>
          <a:p>
            <a:r>
              <a:rPr lang="ru-RU" sz="2400" b="0" i="1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 пусть сияют и звезды. Пусть у каждого человека будет своя звезда».</a:t>
            </a:r>
          </a:p>
          <a:p>
            <a:pPr algn="r"/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Расул Гамзатов. Мой Дагестан.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0A0A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51791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>
                <a:solidFill>
                  <a:srgbClr val="00339E"/>
                </a:solidFill>
                <a:latin typeface="Times New Roman" panose="02020603050405020304" pitchFamily="18" charset="0"/>
              </a:rPr>
              <a:t>Стратегический вектор российского образования – </a:t>
            </a:r>
          </a:p>
          <a:p>
            <a:pPr algn="ctr"/>
            <a:r>
              <a:rPr lang="ru-RU" sz="2800" b="1" dirty="0">
                <a:solidFill>
                  <a:srgbClr val="00339E"/>
                </a:solidFill>
                <a:latin typeface="Times New Roman" panose="02020603050405020304" pitchFamily="18" charset="0"/>
              </a:rPr>
              <a:t>духовно-нравственный, патриотический</a:t>
            </a:r>
          </a:p>
          <a:p>
            <a:pPr algn="ctr"/>
            <a:endParaRPr lang="ru-RU" sz="28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251791" y="222864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FC775B-6995-EBDA-EABA-AE83C1EDDF33}"/>
              </a:ext>
            </a:extLst>
          </p:cNvPr>
          <p:cNvSpPr txBox="1"/>
          <p:nvPr/>
        </p:nvSpPr>
        <p:spPr>
          <a:xfrm>
            <a:off x="548639" y="1680003"/>
            <a:ext cx="108652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0A0A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Язык и литература – основа культурного кода нации и инструмент,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для диалогического общения народов в пространстве и времени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 и литература, языки и литературы народов нашей стран – это наша «охранная грамота». Не сберечь ее – потерять Россию.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282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1285987" y="1008722"/>
            <a:ext cx="8370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Уроки родного языка и литературы</a:t>
            </a:r>
            <a:endParaRPr lang="ru-RU" sz="28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6478" y="864033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6185" y="864033"/>
            <a:ext cx="1098796" cy="1098796"/>
          </a:xfrm>
          <a:prstGeom prst="rect">
            <a:avLst/>
          </a:prstGeom>
        </p:spPr>
      </p:pic>
      <p:graphicFrame>
        <p:nvGraphicFramePr>
          <p:cNvPr id="2" name="Содержимое 4">
            <a:extLst>
              <a:ext uri="{FF2B5EF4-FFF2-40B4-BE49-F238E27FC236}">
                <a16:creationId xmlns:a16="http://schemas.microsoft.com/office/drawing/2014/main" id="{52B831E7-DF36-4D8E-1234-6B5F738415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3890544"/>
              </p:ext>
            </p:extLst>
          </p:nvPr>
        </p:nvGraphicFramePr>
        <p:xfrm>
          <a:off x="1609783" y="1998233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002697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150607" y="419549"/>
            <a:ext cx="8696543" cy="1269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чего начинается Родина?..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699247" y="1484555"/>
            <a:ext cx="9412941" cy="4432151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Габдула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Тукай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Родной язык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br>
              <a:rPr lang="ru-RU" dirty="0"/>
            </a:br>
            <a:r>
              <a:rPr lang="ru-RU" sz="3800" b="1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 язык родной, певучий, о родительская речь!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8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еще на свете знал я, что сумел я уберечь?</a:t>
            </a:r>
            <a:b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Колыбель мою качая, тихо-тихо пела мать.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8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Подрастая, сказки бабушки я начал понимать.</a:t>
            </a:r>
            <a:b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 язык мой, мы навечно неразлучные друзья,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8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детства стала мне понятна радость и печаль твоя.</a:t>
            </a:r>
            <a:b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 язык мой, как сердечно я молился в первый раз: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8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«Боже, – я шептал, – помилуй мать, отца, помилуй нас.»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400" dirty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1909 г.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400" dirty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(перевод Р. </a:t>
            </a:r>
            <a:r>
              <a:rPr lang="ru-RU" sz="3400" dirty="0" err="1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Бухараева</a:t>
            </a:r>
            <a:r>
              <a:rPr lang="ru-RU" sz="3400" dirty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4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352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150607" y="419549"/>
            <a:ext cx="8696543" cy="1269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чего начинается Родина?..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699247" y="1484555"/>
            <a:ext cx="9412941" cy="4432151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Кайсын Кулиев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Родной язык </a:t>
            </a:r>
          </a:p>
          <a:p>
            <a:pPr marL="0" indent="0" algn="l">
              <a:lnSpc>
                <a:spcPct val="120000"/>
              </a:lnSpc>
              <a:spcBef>
                <a:spcPts val="0"/>
              </a:spcBef>
              <a:buNone/>
            </a:pPr>
            <a:br>
              <a:rPr lang="ru-RU" dirty="0"/>
            </a:br>
            <a:r>
              <a:rPr lang="ru-RU" sz="3600" b="0" i="0" dirty="0">
                <a:solidFill>
                  <a:srgbClr val="64646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Звон родника, раскаты бури снова,</a:t>
            </a:r>
            <a:br>
              <a:rPr lang="ru-RU" sz="3600" b="0" i="0" dirty="0">
                <a:solidFill>
                  <a:srgbClr val="64646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rgbClr val="64646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Зной солнца и вечерний мир полей,</a:t>
            </a:r>
            <a:br>
              <a:rPr lang="ru-RU" sz="3600" b="0" i="0" dirty="0">
                <a:solidFill>
                  <a:srgbClr val="64646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rgbClr val="64646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голос гнева в час беды суровой,</a:t>
            </a:r>
            <a:br>
              <a:rPr lang="ru-RU" sz="3600" b="0" i="0" dirty="0">
                <a:solidFill>
                  <a:srgbClr val="64646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rgbClr val="64646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воркованье нежных голубей.</a:t>
            </a:r>
          </a:p>
          <a:p>
            <a:pPr marL="0" indent="0" algn="l">
              <a:lnSpc>
                <a:spcPct val="120000"/>
              </a:lnSpc>
              <a:spcBef>
                <a:spcPts val="0"/>
              </a:spcBef>
              <a:buNone/>
            </a:pPr>
            <a:endParaRPr lang="ru-RU" sz="3600" b="0" i="0" dirty="0">
              <a:solidFill>
                <a:srgbClr val="64646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b="0" i="0" dirty="0">
                <a:solidFill>
                  <a:srgbClr val="64646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день горя ты, как посох, нам хорош,</a:t>
            </a:r>
            <a:br>
              <a:rPr lang="ru-RU" sz="3600" b="0" i="0" dirty="0">
                <a:solidFill>
                  <a:srgbClr val="64646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rgbClr val="64646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день радости ты, как зурна, поешь.</a:t>
            </a:r>
            <a:br>
              <a:rPr lang="ru-RU" sz="3600" b="0" i="0" dirty="0">
                <a:solidFill>
                  <a:srgbClr val="64646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0" dirty="0">
                <a:solidFill>
                  <a:srgbClr val="64646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Родной язык, ты юности язык!</a:t>
            </a:r>
            <a:br>
              <a:rPr lang="ru-RU" sz="3600" b="1" i="0" dirty="0">
                <a:solidFill>
                  <a:srgbClr val="64646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0" dirty="0">
                <a:solidFill>
                  <a:srgbClr val="64646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Родной язык, ты верности язык!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3800" b="0" i="0" dirty="0">
              <a:solidFill>
                <a:srgbClr val="242F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400" dirty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1955 г.</a:t>
            </a:r>
          </a:p>
        </p:txBody>
      </p:sp>
    </p:spTree>
    <p:extLst>
      <p:ext uri="{BB962C8B-B14F-4D97-AF65-F5344CB8AC3E}">
        <p14:creationId xmlns:p14="http://schemas.microsoft.com/office/powerpoint/2010/main" val="11103409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150607" y="419549"/>
            <a:ext cx="8696543" cy="1269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чего начинается Родина?..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699247" y="1484555"/>
            <a:ext cx="9412941" cy="443215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Давид Кугультинов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***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(отрывок)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свой родной язык не признает,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замечая всех его красот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(Не потому ль, что он к нему привык?),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Тот, кто не ценит свой родной язык,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Тот жесточайший заслужил упрек: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матерью своею пренебрег.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3800" b="0" i="0" dirty="0">
              <a:solidFill>
                <a:srgbClr val="242F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400" dirty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441361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150607" y="0"/>
            <a:ext cx="8696543" cy="1269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чего начинается Родина?..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484094" y="978946"/>
            <a:ext cx="9412941" cy="4432151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Расул Гамзатов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Родной язык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(отрывок)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br>
              <a:rPr lang="ru-RU" dirty="0"/>
            </a:br>
            <a:r>
              <a:rPr lang="ru-RU" sz="500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Кого-то исцеляет от болезней</a:t>
            </a:r>
            <a:b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Другой язык, но мне на нем не петь,</a:t>
            </a:r>
            <a:b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если завтра мой язык исчезнет,</a:t>
            </a:r>
            <a:b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 я готов сегодня умереть.</a:t>
            </a:r>
            <a:b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 за него всегда душой болею,</a:t>
            </a:r>
            <a:b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Пусть говорят, что беден мой язык,</a:t>
            </a:r>
            <a:b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Пусть не звучит с трибуны ассамблеи,</a:t>
            </a:r>
            <a:b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Но, мне родной, он для меня велик.</a:t>
            </a:r>
            <a:endParaRPr lang="ru-RU" sz="5000" b="0" i="0" dirty="0">
              <a:solidFill>
                <a:srgbClr val="242F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5000" dirty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400" dirty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ru-RU" sz="4500" dirty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1965 г.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4500" dirty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(перевод Н. Гребнева)</a:t>
            </a:r>
            <a:endParaRPr lang="ru-RU" sz="45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243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58183" y="236669"/>
            <a:ext cx="8696543" cy="1269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чего начинается Родина?..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537883" y="1021977"/>
            <a:ext cx="10101430" cy="43891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Мустай Карим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русский я, но россиянин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br>
              <a:rPr lang="ru-RU" dirty="0"/>
            </a:br>
            <a:r>
              <a:rPr lang="ru-RU" sz="2200" b="1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русский я, но россиянин</a:t>
            </a:r>
            <a:r>
              <a:rPr lang="ru-RU" sz="22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Ныне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 говорю, свободен и силён: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 рос, как дуб зелёный на вершине,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Водою рек российских напоен.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Своею жизнью я гордиться вправе —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Нам с русскими одна судьба дана.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века в подвигах и славе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Сплелись корнями наши племена.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dirty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2000" dirty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1955 г.</a:t>
            </a:r>
          </a:p>
        </p:txBody>
      </p:sp>
    </p:spTree>
    <p:extLst>
      <p:ext uri="{BB962C8B-B14F-4D97-AF65-F5344CB8AC3E}">
        <p14:creationId xmlns:p14="http://schemas.microsoft.com/office/powerpoint/2010/main" val="32137572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981</TotalTime>
  <Words>1146</Words>
  <Application>Microsoft Macintosh PowerPoint</Application>
  <PresentationFormat>Широкоэкранный</PresentationFormat>
  <Paragraphs>136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Arial</vt:lpstr>
      <vt:lpstr>Body Text Bold</vt:lpstr>
      <vt:lpstr>Bounded</vt:lpstr>
      <vt:lpstr>Bounded Light</vt:lpstr>
      <vt:lpstr>Calibri</vt:lpstr>
      <vt:lpstr>Calibri Light</vt:lpstr>
      <vt:lpstr>Onest Black</vt:lpstr>
      <vt:lpstr>PT Serif</vt:lpstr>
      <vt:lpstr>Times New Roman</vt:lpstr>
      <vt:lpstr>Тема Office</vt:lpstr>
      <vt:lpstr>Изучение родного языка и родной литературы  в поликультурной образовательной среде как путь развития диалога и единства народов России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beisher@mail.ru</cp:lastModifiedBy>
  <cp:revision>21</cp:revision>
  <dcterms:created xsi:type="dcterms:W3CDTF">2026-04-03T20:11:11Z</dcterms:created>
  <dcterms:modified xsi:type="dcterms:W3CDTF">2026-04-19T19:09:22Z</dcterms:modified>
</cp:coreProperties>
</file>